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282"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13" r:id="rId25"/>
    <p:sldId id="303" r:id="rId26"/>
    <p:sldId id="304" r:id="rId27"/>
    <p:sldId id="305" r:id="rId28"/>
    <p:sldId id="306" r:id="rId29"/>
    <p:sldId id="307" r:id="rId30"/>
    <p:sldId id="308" r:id="rId31"/>
    <p:sldId id="309" r:id="rId32"/>
    <p:sldId id="310" r:id="rId33"/>
    <p:sldId id="311" r:id="rId34"/>
    <p:sldId id="312" r:id="rId35"/>
    <p:sldId id="283"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7A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4361C7-3A82-4E4F-9130-4994F7F1943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6D68C8E-7ADA-4778-8154-8260724AEA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39D4D5-4FFF-460A-9BDC-6D7EC0738B6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44361C7-3A82-4E4F-9130-4994F7F1943C}"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945C114-1741-4205-99F0-881DCAED621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63586F0-5593-44E5-B662-3B50A462D05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3C3C2A-1910-431D-95E5-63EF47815CB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EDECECB-77A8-410D-AC6A-8D104A89DEBA}"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6857A53-72CB-4008-8410-2B5800E5E17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215962F-25C9-4732-AB38-4B3189ADAC50}"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17CB8B-9E82-46B7-BAF7-55DFA439BC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45C114-1741-4205-99F0-881DCAED621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01C39D0-0772-4B38-A98A-7C4054EA26F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6D68C8E-7ADA-4778-8154-8260724AEA7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39D4D5-4FFF-460A-9BDC-6D7EC0738B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3586F0-5593-44E5-B662-3B50A462D05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63C3C2A-1910-431D-95E5-63EF47815CB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EDECECB-77A8-410D-AC6A-8D104A89DEB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6857A53-72CB-4008-8410-2B5800E5E17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215962F-25C9-4732-AB38-4B3189ADAC5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17CB8B-9E82-46B7-BAF7-55DFA439BC5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01C39D0-0772-4B38-A98A-7C4054EA26F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EDF14A1-5647-4CEA-A0F4-CE3C5CD010B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EDF14A1-5647-4CEA-A0F4-CE3C5CD010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Nave’s Topical Bible</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700" b="1" dirty="0" smtClean="0">
                <a:solidFill>
                  <a:srgbClr val="8C7A2C"/>
                </a:solidFill>
                <a:latin typeface="Times New Roman" pitchFamily="18" charset="0"/>
                <a:cs typeface="Times New Roman" pitchFamily="18" charset="0"/>
              </a:rPr>
              <a:t>Perseverance</a:t>
            </a:r>
          </a:p>
          <a:p>
            <a:r>
              <a:rPr lang="en-US" sz="1700" b="1" dirty="0" smtClean="0">
                <a:solidFill>
                  <a:srgbClr val="8C7A2C"/>
                </a:solidFill>
                <a:latin typeface="Times New Roman" pitchFamily="18" charset="0"/>
                <a:cs typeface="Times New Roman" pitchFamily="18" charset="0"/>
              </a:rPr>
              <a:t>General references</a:t>
            </a:r>
          </a:p>
          <a:p>
            <a:r>
              <a:rPr lang="en-US" sz="1700" u="sng" dirty="0" smtClean="0">
                <a:solidFill>
                  <a:srgbClr val="8C7A2C"/>
                </a:solidFill>
                <a:latin typeface="Times New Roman" pitchFamily="18" charset="0"/>
                <a:cs typeface="Times New Roman" pitchFamily="18" charset="0"/>
              </a:rPr>
              <a:t>1Ch_16:11; Job_17:9; Psa_37:24; Psa_37:28; Psa_73:24; Psa_138:8; Pro_4:18; Jer_32:40; Hos_12:6; Mat_24:13; Mat_10:22; Mar_13:13; Mar_4:3-8; Luk_10:42; Luk_22:31-32; Joh_6:37; Joh_6:39-40; Joh_8:31-32; Joh_10:28-29; Joh_15:4-5; Joh_15:7; Joh_15:9; Act_11:23; Act_13:43; Act_14:21-22; Rom_2:6-7; Rom_8:30; Rom_8:33-35; Rom_8:37-39; Rom_11:29; 1Co_1:8-9; 1Co_15:1-2; 1Co_15:58; 1Co_16:13; 2Co_1:21-22; 2Co_5:9; 2Co_5:15; Gal_5:1; Gal_5:10; Gal_6:9; Eph_4:14; Eph_6:13; Eph_6:18; Phi_1:6; Phi_1:27; Phi_3:16; Phi_4:1; Col_1:10; Col_1:22-23; Col_2:7; 1Th_3:8; 1Th_3:13; 1Th_5:21; 2Th_2:15-17; 2Th_3:13; 2Ti_1:12-13; 2Ti_2:1; 2Ti_2:3; 2Ti_2:12; 2Ti_3:14; 2Ti_4:18; Tit_1:9; Heb_2:1; Heb_3:5-6; Heb_3:14; Heb_4:14; Heb_6:1; Heb_6:11-12; Heb_6:15; Heb_6:17-18; Heb_10:23; Heb_10:35-36; Heb_12:1-13; Heb_12:15; Heb_13:9; Heb_13:13; Jam_1:4; Jam_1:12; Jam_1:25; Jam_5:10-11; 1Pe_1:4-7; 1Pe_5:8; 2Pe_1:10-11; 2Pe_3:17-18; 1Jo_2:19; 1Jo_2:27; Rev_2:7; Rev_2:10-11; Rev_2:17; Rev_2:25-28; Rev_3:5; Rev_3:11-12; Rev_3:21; Rev_14:12; Rev_16:15; Rev_21:7-8; Rev_22:11</a:t>
            </a:r>
          </a:p>
          <a:p>
            <a:r>
              <a:rPr lang="en-US" sz="1700" i="1" dirty="0" smtClean="0">
                <a:solidFill>
                  <a:srgbClr val="8C7A2C"/>
                </a:solidFill>
                <a:latin typeface="Times New Roman" pitchFamily="18" charset="0"/>
                <a:cs typeface="Times New Roman" pitchFamily="18" charset="0"/>
              </a:rPr>
              <a:t>See Character; Instability; Stability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Nave’s Topical Bible cont.</a:t>
            </a:r>
            <a:endParaRPr lang="en-US" dirty="0"/>
          </a:p>
        </p:txBody>
      </p:sp>
      <p:sp>
        <p:nvSpPr>
          <p:cNvPr id="3" name="Content Placeholder 2"/>
          <p:cNvSpPr>
            <a:spLocks noGrp="1"/>
          </p:cNvSpPr>
          <p:nvPr>
            <p:ph idx="1"/>
          </p:nvPr>
        </p:nvSpPr>
        <p:spPr>
          <a:xfrm>
            <a:off x="457200" y="1905000"/>
            <a:ext cx="8229600" cy="4221163"/>
          </a:xfrm>
        </p:spPr>
        <p:txBody>
          <a:bodyPr/>
          <a:lstStyle/>
          <a:p>
            <a:r>
              <a:rPr lang="en-US" sz="1800" b="1" dirty="0" smtClean="0">
                <a:solidFill>
                  <a:srgbClr val="8C7A2C"/>
                </a:solidFill>
                <a:latin typeface="Times New Roman" pitchFamily="18" charset="0"/>
                <a:cs typeface="Times New Roman" pitchFamily="18" charset="0"/>
              </a:rPr>
              <a:t>Instances of:</a:t>
            </a:r>
          </a:p>
          <a:p>
            <a:pPr lvl="1"/>
            <a:r>
              <a:rPr lang="en-US" sz="1800" b="1" dirty="0" smtClean="0">
                <a:solidFill>
                  <a:srgbClr val="8C7A2C"/>
                </a:solidFill>
                <a:latin typeface="Times New Roman" pitchFamily="18" charset="0"/>
                <a:cs typeface="Times New Roman" pitchFamily="18" charset="0"/>
              </a:rPr>
              <a:t>Jacob, in prayer</a:t>
            </a:r>
          </a:p>
          <a:p>
            <a:pPr lvl="2"/>
            <a:r>
              <a:rPr lang="en-US" sz="1800" u="sng" dirty="0" smtClean="0">
                <a:solidFill>
                  <a:srgbClr val="8C7A2C"/>
                </a:solidFill>
                <a:latin typeface="Times New Roman" pitchFamily="18" charset="0"/>
                <a:cs typeface="Times New Roman" pitchFamily="18" charset="0"/>
              </a:rPr>
              <a:t>Gen_32:24-26</a:t>
            </a:r>
          </a:p>
          <a:p>
            <a:pPr lvl="1"/>
            <a:r>
              <a:rPr lang="en-US" sz="1800" b="1" dirty="0" smtClean="0">
                <a:solidFill>
                  <a:srgbClr val="8C7A2C"/>
                </a:solidFill>
                <a:latin typeface="Times New Roman" pitchFamily="18" charset="0"/>
                <a:cs typeface="Times New Roman" pitchFamily="18" charset="0"/>
              </a:rPr>
              <a:t>Caleb and Joshua, in representing the land of promise</a:t>
            </a:r>
          </a:p>
          <a:p>
            <a:pPr lvl="2"/>
            <a:r>
              <a:rPr lang="en-US" sz="1800" u="sng" dirty="0" smtClean="0">
                <a:solidFill>
                  <a:srgbClr val="8C7A2C"/>
                </a:solidFill>
                <a:latin typeface="Times New Roman" pitchFamily="18" charset="0"/>
                <a:cs typeface="Times New Roman" pitchFamily="18" charset="0"/>
              </a:rPr>
              <a:t>Num_14:24; Num_14:38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International Standard Bible Encyclopedia</a:t>
            </a:r>
            <a:endParaRPr lang="en-US" sz="3600"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8C7A2C"/>
                </a:solidFill>
                <a:latin typeface="Times New Roman" pitchFamily="18" charset="0"/>
                <a:cs typeface="Times New Roman" pitchFamily="18" charset="0"/>
              </a:rPr>
              <a:t>Perseverance</a:t>
            </a:r>
          </a:p>
          <a:p>
            <a:endParaRPr lang="en-US" sz="1800" dirty="0" smtClean="0">
              <a:solidFill>
                <a:srgbClr val="8C7A2C"/>
              </a:solidFill>
              <a:latin typeface="Times New Roman" pitchFamily="18" charset="0"/>
              <a:cs typeface="Times New Roman" pitchFamily="18" charset="0"/>
            </a:endParaRPr>
          </a:p>
          <a:p>
            <a:r>
              <a:rPr lang="en-US" sz="1800" dirty="0" err="1" smtClean="0">
                <a:solidFill>
                  <a:srgbClr val="8C7A2C"/>
                </a:solidFill>
                <a:latin typeface="Times New Roman" pitchFamily="18" charset="0"/>
                <a:cs typeface="Times New Roman" pitchFamily="18" charset="0"/>
              </a:rPr>
              <a:t>pûr</a:t>
            </a:r>
            <a:r>
              <a:rPr lang="en-US" sz="1800" dirty="0" smtClean="0">
                <a:solidFill>
                  <a:srgbClr val="8C7A2C"/>
                </a:solidFill>
                <a:latin typeface="Times New Roman" pitchFamily="18" charset="0"/>
                <a:cs typeface="Times New Roman" pitchFamily="18" charset="0"/>
              </a:rPr>
              <a:t>-sḗ-</a:t>
            </a:r>
            <a:r>
              <a:rPr lang="en-US" sz="1800" dirty="0" err="1" smtClean="0">
                <a:solidFill>
                  <a:srgbClr val="8C7A2C"/>
                </a:solidFill>
                <a:latin typeface="Times New Roman" pitchFamily="18" charset="0"/>
                <a:cs typeface="Times New Roman" pitchFamily="18" charset="0"/>
              </a:rPr>
              <a:t>vēr´ans</a:t>
            </a:r>
            <a:r>
              <a:rPr lang="en-US" sz="1800" dirty="0" smtClean="0">
                <a:solidFill>
                  <a:srgbClr val="8C7A2C"/>
                </a:solidFill>
                <a:latin typeface="Times New Roman" pitchFamily="18" charset="0"/>
                <a:cs typeface="Times New Roman" pitchFamily="18" charset="0"/>
              </a:rPr>
              <a:t>: The word occurs only once in the King James Version (</a:t>
            </a:r>
            <a:r>
              <a:rPr lang="en-US" sz="1800" u="sng" dirty="0" smtClean="0">
                <a:solidFill>
                  <a:srgbClr val="8C7A2C"/>
                </a:solidFill>
                <a:latin typeface="Times New Roman" pitchFamily="18" charset="0"/>
                <a:cs typeface="Times New Roman" pitchFamily="18" charset="0"/>
              </a:rPr>
              <a:t>Eph_6:18), where it refers quite simply to persistence in prayer. In theology (especially in the phrase “final perseverance”) the word has come to denote a special persistency, the undying continuance of the new life (manifested in faith and holiness) given by the Spirit of God to man. It is questioned whether such imparted life is (by its nature, or by the law of its impartation) necessarily permanent indestructible so that the once regenerate and believing man has the prospect of final glory infallibly assured. This is not the place to trace the history of a great and complex debate. It is more fitting here to point to the problem as connected with that supreme class of truths in which, because of our necessary mental limits, the entire truth can only be apprehended as the unrevealed but certain harmony of seeming contradictions. Scripture on the one hand abounds with assurances of “perseverance” as a fact, and largely intimates that an exulting anticipation of it is the intended experience of the believer (see Joh_10:28 above all, and compare among other passages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8C7A2C"/>
                </a:solidFill>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r>
              <a:rPr lang="en-US" sz="1800" u="sng" dirty="0" smtClean="0">
                <a:solidFill>
                  <a:srgbClr val="8C7A2C"/>
                </a:solidFill>
                <a:latin typeface="Times New Roman" pitchFamily="18" charset="0"/>
                <a:cs typeface="Times New Roman" pitchFamily="18" charset="0"/>
              </a:rPr>
              <a:t>Rom_8:31-37; 1Pe_1:8, 1Pe_1:9). On the other hand, we find frequent and urgent warnings and cautions (see e.g. 1Co_8:11; 1Co_9:27). The teacher dealing with actual cases, as in pastoral work, should be ready to adopt both classes of utterances, each with its proper application; applying the first, e.g., to the true but timid disciple, the latter to the self-confident. Meanwhile Scripture on the whole, by the manner and weight of its positive statements, favors a humble belief of the permanence, in the plan of God, of the once-given new life. It is as if it laid down perseverance” as the divine rule for the Christian, while the negative passages came in to caution the man not to deceive himself with appearances, nor to let any belief whatever palliate the guilt and minimize the danger of sin. In the biographies of Scripture, it is noteworthy that no person appears who, at one time certainly a saint, was later certainly a castaway. The awful words of Heb_6:4-6; Heb_10:26, Heb_10:27 appear to deal with cases (such as Balaam's) of much light but no loving life, and so are not precisely in point. Upon the whole subject, it is important to make “the Perseverance of the </a:t>
            </a:r>
            <a:r>
              <a:rPr lang="en-US" sz="1800" u="sng" dirty="0" err="1" smtClean="0">
                <a:solidFill>
                  <a:srgbClr val="8C7A2C"/>
                </a:solidFill>
                <a:latin typeface="Times New Roman" pitchFamily="18" charset="0"/>
                <a:cs typeface="Times New Roman" pitchFamily="18" charset="0"/>
              </a:rPr>
              <a:t>Saviour</a:t>
            </a:r>
            <a:r>
              <a:rPr lang="en-US" sz="1800" u="sng" dirty="0" smtClean="0">
                <a:solidFill>
                  <a:srgbClr val="8C7A2C"/>
                </a:solidFill>
                <a:latin typeface="Times New Roman" pitchFamily="18" charset="0"/>
                <a:cs typeface="Times New Roman" pitchFamily="18" charset="0"/>
              </a:rPr>
              <a:t>” our watchword rather than “the Perseverance of the saint.”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Webster’s 1828 Dictionary</a:t>
            </a:r>
            <a:endParaRPr lang="en-US" i="1" dirty="0">
              <a:solidFill>
                <a:srgbClr val="8C7A2C"/>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500" b="1" dirty="0" smtClean="0">
                <a:solidFill>
                  <a:srgbClr val="8C7A2C"/>
                </a:solidFill>
                <a:latin typeface="Times New Roman" pitchFamily="18" charset="0"/>
                <a:cs typeface="Times New Roman" pitchFamily="18" charset="0"/>
              </a:rPr>
              <a:t>Perseverance</a:t>
            </a:r>
          </a:p>
          <a:p>
            <a:r>
              <a:rPr lang="en-US" sz="2500" b="1" dirty="0" smtClean="0">
                <a:solidFill>
                  <a:srgbClr val="8C7A2C"/>
                </a:solidFill>
                <a:latin typeface="Times New Roman" pitchFamily="18" charset="0"/>
                <a:cs typeface="Times New Roman" pitchFamily="18" charset="0"/>
              </a:rPr>
              <a:t>PERSEVE'RANCE, n. [L. </a:t>
            </a:r>
            <a:r>
              <a:rPr lang="en-US" sz="2500" b="1" dirty="0" err="1" smtClean="0">
                <a:solidFill>
                  <a:srgbClr val="8C7A2C"/>
                </a:solidFill>
                <a:latin typeface="Times New Roman" pitchFamily="18" charset="0"/>
                <a:cs typeface="Times New Roman" pitchFamily="18" charset="0"/>
              </a:rPr>
              <a:t>perseverantia</a:t>
            </a:r>
            <a:r>
              <a:rPr lang="en-US" sz="2500" b="1" dirty="0" smtClean="0">
                <a:solidFill>
                  <a:srgbClr val="8C7A2C"/>
                </a:solidFill>
                <a:latin typeface="Times New Roman" pitchFamily="18" charset="0"/>
                <a:cs typeface="Times New Roman" pitchFamily="18" charset="0"/>
              </a:rPr>
              <a:t>. See Persevere.]</a:t>
            </a:r>
            <a:endParaRPr lang="en-US" sz="2500" dirty="0" smtClean="0">
              <a:solidFill>
                <a:srgbClr val="8C7A2C"/>
              </a:solidFill>
              <a:latin typeface="Times New Roman" pitchFamily="18" charset="0"/>
              <a:cs typeface="Times New Roman" pitchFamily="18" charset="0"/>
            </a:endParaRPr>
          </a:p>
          <a:p>
            <a:r>
              <a:rPr lang="en-US" sz="2500" dirty="0" smtClean="0">
                <a:solidFill>
                  <a:srgbClr val="8C7A2C"/>
                </a:solidFill>
                <a:latin typeface="Times New Roman" pitchFamily="18" charset="0"/>
                <a:cs typeface="Times New Roman" pitchFamily="18" charset="0"/>
              </a:rPr>
              <a:t>1. Persistence in any thing undertaken; continued pursuit or prosecution of any business or enterprise begun; applied alike to good or evil.</a:t>
            </a:r>
          </a:p>
          <a:p>
            <a:r>
              <a:rPr lang="en-US" sz="2500" dirty="0" smtClean="0">
                <a:solidFill>
                  <a:srgbClr val="8C7A2C"/>
                </a:solidFill>
                <a:latin typeface="Times New Roman" pitchFamily="18" charset="0"/>
                <a:cs typeface="Times New Roman" pitchFamily="18" charset="0"/>
              </a:rPr>
              <a:t>Perseverance keeps honor bright.</a:t>
            </a:r>
          </a:p>
          <a:p>
            <a:r>
              <a:rPr lang="en-US" sz="2500" dirty="0" smtClean="0">
                <a:solidFill>
                  <a:srgbClr val="8C7A2C"/>
                </a:solidFill>
                <a:latin typeface="Times New Roman" pitchFamily="18" charset="0"/>
                <a:cs typeface="Times New Roman" pitchFamily="18" charset="0"/>
              </a:rPr>
              <a:t>Patience and perseverance overcome the greatest difficulties.</a:t>
            </a:r>
          </a:p>
          <a:p>
            <a:r>
              <a:rPr lang="en-US" sz="2500" dirty="0" smtClean="0">
                <a:solidFill>
                  <a:srgbClr val="8C7A2C"/>
                </a:solidFill>
                <a:latin typeface="Times New Roman" pitchFamily="18" charset="0"/>
                <a:cs typeface="Times New Roman" pitchFamily="18" charset="0"/>
              </a:rPr>
              <a:t>2. In theology, continuance in a state of grace to a state of glory; sometimes called final perseverance.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 Samuel 1:7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C7A2C"/>
                </a:solidFill>
                <a:latin typeface="Times New Roman" pitchFamily="18" charset="0"/>
                <a:cs typeface="Times New Roman" pitchFamily="18" charset="0"/>
              </a:rPr>
              <a:t>And [as] he did so year by year, when she went up to the house of the LORD, so she provoked her; therefore she wept, and did not eat.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II Kings 13:17-19</a:t>
            </a:r>
            <a:endParaRPr lang="en-US" dirty="0"/>
          </a:p>
        </p:txBody>
      </p:sp>
      <p:sp>
        <p:nvSpPr>
          <p:cNvPr id="3" name="Content Placeholder 2"/>
          <p:cNvSpPr>
            <a:spLocks noGrp="1"/>
          </p:cNvSpPr>
          <p:nvPr>
            <p:ph idx="1"/>
          </p:nvPr>
        </p:nvSpPr>
        <p:spPr/>
        <p:txBody>
          <a:bodyPr/>
          <a:lstStyle/>
          <a:p>
            <a:r>
              <a:rPr lang="en-US" sz="2400" i="1" dirty="0" smtClean="0">
                <a:solidFill>
                  <a:srgbClr val="8C7A2C"/>
                </a:solidFill>
                <a:latin typeface="Times New Roman" pitchFamily="18" charset="0"/>
                <a:cs typeface="Times New Roman" pitchFamily="18" charset="0"/>
              </a:rPr>
              <a:t>And he said, Open the window eastward. And he opened [it]. Then Elisha said, Shoot. And he shot. And he said, The arrow of the LORD'S deliverance, and the arrow of deliverance from Syria: for thou </a:t>
            </a:r>
            <a:r>
              <a:rPr lang="en-US" sz="2400" i="1" dirty="0" err="1" smtClean="0">
                <a:solidFill>
                  <a:srgbClr val="8C7A2C"/>
                </a:solidFill>
                <a:latin typeface="Times New Roman" pitchFamily="18" charset="0"/>
                <a:cs typeface="Times New Roman" pitchFamily="18" charset="0"/>
              </a:rPr>
              <a:t>shalt</a:t>
            </a:r>
            <a:r>
              <a:rPr lang="en-US" sz="2400" i="1" dirty="0" smtClean="0">
                <a:solidFill>
                  <a:srgbClr val="8C7A2C"/>
                </a:solidFill>
                <a:latin typeface="Times New Roman" pitchFamily="18" charset="0"/>
                <a:cs typeface="Times New Roman" pitchFamily="18" charset="0"/>
              </a:rPr>
              <a:t> smite the Syrians in </a:t>
            </a:r>
            <a:r>
              <a:rPr lang="en-US" sz="2400" i="1" dirty="0" err="1" smtClean="0">
                <a:solidFill>
                  <a:srgbClr val="8C7A2C"/>
                </a:solidFill>
                <a:latin typeface="Times New Roman" pitchFamily="18" charset="0"/>
                <a:cs typeface="Times New Roman" pitchFamily="18" charset="0"/>
              </a:rPr>
              <a:t>Aphek</a:t>
            </a:r>
            <a:r>
              <a:rPr lang="en-US" sz="2400" i="1" dirty="0" smtClean="0">
                <a:solidFill>
                  <a:srgbClr val="8C7A2C"/>
                </a:solidFill>
                <a:latin typeface="Times New Roman" pitchFamily="18" charset="0"/>
                <a:cs typeface="Times New Roman" pitchFamily="18" charset="0"/>
              </a:rPr>
              <a:t>, till thou have consumed [them]. </a:t>
            </a:r>
          </a:p>
          <a:p>
            <a:r>
              <a:rPr lang="en-US" sz="2400" i="1" dirty="0" smtClean="0">
                <a:solidFill>
                  <a:srgbClr val="8C7A2C"/>
                </a:solidFill>
                <a:latin typeface="Times New Roman" pitchFamily="18" charset="0"/>
                <a:cs typeface="Times New Roman" pitchFamily="18" charset="0"/>
              </a:rPr>
              <a:t>And he said, Take the arrows. And he took [them]. And he said unto the king of Israel, Smite upon the ground. And he smote thrice, and stayed. </a:t>
            </a:r>
          </a:p>
          <a:p>
            <a:r>
              <a:rPr lang="en-US" sz="2400" i="1" dirty="0" smtClean="0">
                <a:solidFill>
                  <a:srgbClr val="8C7A2C"/>
                </a:solidFill>
                <a:latin typeface="Times New Roman" pitchFamily="18" charset="0"/>
                <a:cs typeface="Times New Roman" pitchFamily="18" charset="0"/>
              </a:rPr>
              <a:t>And the man of God was wroth with him, and said, Thou </a:t>
            </a:r>
            <a:r>
              <a:rPr lang="en-US" sz="2400" i="1" dirty="0" err="1" smtClean="0">
                <a:solidFill>
                  <a:srgbClr val="8C7A2C"/>
                </a:solidFill>
                <a:latin typeface="Times New Roman" pitchFamily="18" charset="0"/>
                <a:cs typeface="Times New Roman" pitchFamily="18" charset="0"/>
              </a:rPr>
              <a:t>shouldest</a:t>
            </a:r>
            <a:r>
              <a:rPr lang="en-US" sz="2400" i="1" dirty="0" smtClean="0">
                <a:solidFill>
                  <a:srgbClr val="8C7A2C"/>
                </a:solidFill>
                <a:latin typeface="Times New Roman" pitchFamily="18" charset="0"/>
                <a:cs typeface="Times New Roman" pitchFamily="18" charset="0"/>
              </a:rPr>
              <a:t> have smitten five or six times; then </a:t>
            </a:r>
            <a:r>
              <a:rPr lang="en-US" sz="2400" i="1" dirty="0" err="1" smtClean="0">
                <a:solidFill>
                  <a:srgbClr val="8C7A2C"/>
                </a:solidFill>
                <a:latin typeface="Times New Roman" pitchFamily="18" charset="0"/>
                <a:cs typeface="Times New Roman" pitchFamily="18" charset="0"/>
              </a:rPr>
              <a:t>hadst</a:t>
            </a:r>
            <a:r>
              <a:rPr lang="en-US" sz="2400" i="1" dirty="0" smtClean="0">
                <a:solidFill>
                  <a:srgbClr val="8C7A2C"/>
                </a:solidFill>
                <a:latin typeface="Times New Roman" pitchFamily="18" charset="0"/>
                <a:cs typeface="Times New Roman" pitchFamily="18" charset="0"/>
              </a:rPr>
              <a:t> thou smitten Syria till thou </a:t>
            </a:r>
            <a:r>
              <a:rPr lang="en-US" sz="2400" i="1" dirty="0" err="1" smtClean="0">
                <a:solidFill>
                  <a:srgbClr val="8C7A2C"/>
                </a:solidFill>
                <a:latin typeface="Times New Roman" pitchFamily="18" charset="0"/>
                <a:cs typeface="Times New Roman" pitchFamily="18" charset="0"/>
              </a:rPr>
              <a:t>hadst</a:t>
            </a:r>
            <a:r>
              <a:rPr lang="en-US" sz="2400" i="1" dirty="0" smtClean="0">
                <a:solidFill>
                  <a:srgbClr val="8C7A2C"/>
                </a:solidFill>
                <a:latin typeface="Times New Roman" pitchFamily="18" charset="0"/>
                <a:cs typeface="Times New Roman" pitchFamily="18" charset="0"/>
              </a:rPr>
              <a:t> consumed [it]: whereas now thou </a:t>
            </a:r>
            <a:r>
              <a:rPr lang="en-US" sz="2400" i="1" dirty="0" err="1" smtClean="0">
                <a:solidFill>
                  <a:srgbClr val="8C7A2C"/>
                </a:solidFill>
                <a:latin typeface="Times New Roman" pitchFamily="18" charset="0"/>
                <a:cs typeface="Times New Roman" pitchFamily="18" charset="0"/>
              </a:rPr>
              <a:t>shalt</a:t>
            </a:r>
            <a:r>
              <a:rPr lang="en-US" sz="2400" i="1" dirty="0" smtClean="0">
                <a:solidFill>
                  <a:srgbClr val="8C7A2C"/>
                </a:solidFill>
                <a:latin typeface="Times New Roman" pitchFamily="18" charset="0"/>
                <a:cs typeface="Times New Roman" pitchFamily="18" charset="0"/>
              </a:rPr>
              <a:t> smite Syria [but] thrice.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Job 17:9</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8C7A2C"/>
                </a:solidFill>
                <a:latin typeface="Times New Roman" pitchFamily="18" charset="0"/>
                <a:cs typeface="Times New Roman" pitchFamily="18" charset="0"/>
              </a:rPr>
              <a:t>The righteous also shall hold on his way, and he that hath clean hands shall be stronger and stronger.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Matthew 10:22</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8C7A2C"/>
                </a:solidFill>
                <a:latin typeface="Times New Roman" pitchFamily="18" charset="0"/>
                <a:cs typeface="Times New Roman" pitchFamily="18" charset="0"/>
              </a:rPr>
              <a:t>And ye shall be hated of all [men] for my name's sake: but he that </a:t>
            </a:r>
            <a:r>
              <a:rPr lang="en-US" i="1" dirty="0" err="1" smtClean="0">
                <a:solidFill>
                  <a:srgbClr val="8C7A2C"/>
                </a:solidFill>
                <a:latin typeface="Times New Roman" pitchFamily="18" charset="0"/>
                <a:cs typeface="Times New Roman" pitchFamily="18" charset="0"/>
              </a:rPr>
              <a:t>endureth</a:t>
            </a:r>
            <a:r>
              <a:rPr lang="en-US" i="1" dirty="0" smtClean="0">
                <a:solidFill>
                  <a:srgbClr val="8C7A2C"/>
                </a:solidFill>
                <a:latin typeface="Times New Roman" pitchFamily="18" charset="0"/>
                <a:cs typeface="Times New Roman" pitchFamily="18" charset="0"/>
              </a:rPr>
              <a:t> to the end shall be saved.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Mark 13:13</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8C7A2C"/>
                </a:solidFill>
                <a:latin typeface="Times New Roman" pitchFamily="18" charset="0"/>
                <a:cs typeface="Times New Roman" pitchFamily="18" charset="0"/>
              </a:rPr>
              <a:t>And ye shall be hated of all [men] for my name's sake: but he that shall endure unto the end, the same shall be saved.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Acts 13:43</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8C7A2C"/>
                </a:solidFill>
                <a:latin typeface="Times New Roman" pitchFamily="18" charset="0"/>
                <a:cs typeface="Times New Roman" pitchFamily="18" charset="0"/>
              </a:rPr>
              <a:t>Now when the congregation was broken up, many of the Jews and religious proselytes followed Paul and Barnabas: who, speaking to them, persuaded them to continue in the grace of God.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Romans 2:7</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C7A2C"/>
                </a:solidFill>
                <a:latin typeface="Times New Roman" pitchFamily="18" charset="0"/>
                <a:cs typeface="Times New Roman" pitchFamily="18" charset="0"/>
              </a:rPr>
              <a:t>To them who by patient continuance in well doing seek for glory and </a:t>
            </a:r>
            <a:r>
              <a:rPr lang="en-US" i="1" dirty="0" err="1" smtClean="0">
                <a:solidFill>
                  <a:srgbClr val="8C7A2C"/>
                </a:solidFill>
                <a:latin typeface="Times New Roman" pitchFamily="18" charset="0"/>
                <a:cs typeface="Times New Roman" pitchFamily="18" charset="0"/>
              </a:rPr>
              <a:t>honour</a:t>
            </a:r>
            <a:r>
              <a:rPr lang="en-US" i="1" dirty="0" smtClean="0">
                <a:solidFill>
                  <a:srgbClr val="8C7A2C"/>
                </a:solidFill>
                <a:latin typeface="Times New Roman" pitchFamily="18" charset="0"/>
                <a:cs typeface="Times New Roman" pitchFamily="18" charset="0"/>
              </a:rPr>
              <a:t> and immortality, eternal life: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Galatians 6:9</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solidFill>
                  <a:srgbClr val="8C7A2C"/>
                </a:solidFill>
                <a:latin typeface="Times New Roman" pitchFamily="18" charset="0"/>
                <a:cs typeface="Times New Roman" pitchFamily="18" charset="0"/>
              </a:rPr>
              <a:t>And let us not be weary in well doing: for in due season we shall reap, if we faint not.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 Thessalonians 3:8</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8C7A2C"/>
                </a:solidFill>
                <a:latin typeface="Times New Roman" pitchFamily="18" charset="0"/>
                <a:cs typeface="Times New Roman" pitchFamily="18" charset="0"/>
              </a:rPr>
              <a:t>For now we live, if ye stand fast in the Lord.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II Timothy 3:14-15</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8C7A2C"/>
                </a:solidFill>
                <a:latin typeface="Times New Roman" pitchFamily="18" charset="0"/>
                <a:cs typeface="Times New Roman" pitchFamily="18" charset="0"/>
              </a:rPr>
              <a:t>But continue thou in the things which thou hast learned and hast been assured of, knowing of whom thou hast learned [them]; </a:t>
            </a:r>
          </a:p>
          <a:p>
            <a:r>
              <a:rPr lang="en-US" i="1" dirty="0" smtClean="0">
                <a:solidFill>
                  <a:srgbClr val="8C7A2C"/>
                </a:solidFill>
                <a:latin typeface="Times New Roman" pitchFamily="18" charset="0"/>
                <a:cs typeface="Times New Roman" pitchFamily="18" charset="0"/>
              </a:rPr>
              <a:t>And that from a child thou hast known the holy scriptures, which are able to make thee wise unto salvation through faith which is in Christ Jesus.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Hebrews 12:1-2</a:t>
            </a:r>
            <a:endParaRPr lang="en-US" dirty="0"/>
          </a:p>
        </p:txBody>
      </p:sp>
      <p:sp>
        <p:nvSpPr>
          <p:cNvPr id="3" name="Content Placeholder 2"/>
          <p:cNvSpPr>
            <a:spLocks noGrp="1"/>
          </p:cNvSpPr>
          <p:nvPr>
            <p:ph idx="1"/>
          </p:nvPr>
        </p:nvSpPr>
        <p:spPr>
          <a:xfrm>
            <a:off x="457200" y="1981200"/>
            <a:ext cx="8229600" cy="4144963"/>
          </a:xfrm>
        </p:spPr>
        <p:txBody>
          <a:bodyPr/>
          <a:lstStyle/>
          <a:p>
            <a:r>
              <a:rPr lang="en-US" sz="2800" i="1" dirty="0" smtClean="0">
                <a:solidFill>
                  <a:srgbClr val="8C7A2C"/>
                </a:solidFill>
                <a:latin typeface="Times New Roman" pitchFamily="18" charset="0"/>
                <a:cs typeface="Times New Roman" pitchFamily="18" charset="0"/>
              </a:rPr>
              <a:t>Wherefore seeing we also are compassed about with so great a cloud of witnesses, let us lay aside every weight, and the sin which doth so easily beset [us], and let us run with patience the race that is set before us, </a:t>
            </a:r>
          </a:p>
          <a:p>
            <a:r>
              <a:rPr lang="en-US" sz="2800" i="1" dirty="0" smtClean="0">
                <a:solidFill>
                  <a:srgbClr val="8C7A2C"/>
                </a:solidFill>
                <a:latin typeface="Times New Roman" pitchFamily="18" charset="0"/>
                <a:cs typeface="Times New Roman" pitchFamily="18" charset="0"/>
              </a:rPr>
              <a:t>Looking unto Jesus the author and finisher of [our] faith; who for the joy that was set before him endured the cross, despising the shame, and is set down at the right hand of the throne of God.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James 1:12</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8C7A2C"/>
                </a:solidFill>
                <a:latin typeface="Times New Roman" pitchFamily="18" charset="0"/>
                <a:cs typeface="Times New Roman" pitchFamily="18" charset="0"/>
              </a:rPr>
              <a:t>Blessed [is] the man that </a:t>
            </a:r>
            <a:r>
              <a:rPr lang="en-US" i="1" dirty="0" err="1" smtClean="0">
                <a:solidFill>
                  <a:srgbClr val="8C7A2C"/>
                </a:solidFill>
                <a:latin typeface="Times New Roman" pitchFamily="18" charset="0"/>
                <a:cs typeface="Times New Roman" pitchFamily="18" charset="0"/>
              </a:rPr>
              <a:t>endureth</a:t>
            </a:r>
            <a:r>
              <a:rPr lang="en-US" i="1" dirty="0" smtClean="0">
                <a:solidFill>
                  <a:srgbClr val="8C7A2C"/>
                </a:solidFill>
                <a:latin typeface="Times New Roman" pitchFamily="18" charset="0"/>
                <a:cs typeface="Times New Roman" pitchFamily="18" charset="0"/>
              </a:rPr>
              <a:t> temptation: for when he is tried, he shall receive the crown of life, which the Lord hath promised to them that love him.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James 5:11</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8C7A2C"/>
                </a:solidFill>
                <a:latin typeface="Times New Roman" pitchFamily="18" charset="0"/>
                <a:cs typeface="Times New Roman" pitchFamily="18" charset="0"/>
              </a:rPr>
              <a:t>Behold, we count them happy which endure. Ye have heard of the patience of Job, and have seen the end of the Lord; that the Lord is very pitiful, and of tender mercy.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I Peter 1:13-16</a:t>
            </a:r>
            <a:endParaRPr lang="en-US" dirty="0"/>
          </a:p>
        </p:txBody>
      </p:sp>
      <p:sp>
        <p:nvSpPr>
          <p:cNvPr id="3" name="Content Placeholder 2"/>
          <p:cNvSpPr>
            <a:spLocks noGrp="1"/>
          </p:cNvSpPr>
          <p:nvPr>
            <p:ph idx="1"/>
          </p:nvPr>
        </p:nvSpPr>
        <p:spPr>
          <a:xfrm>
            <a:off x="457200" y="1905000"/>
            <a:ext cx="8229600" cy="4221163"/>
          </a:xfrm>
        </p:spPr>
        <p:txBody>
          <a:bodyPr/>
          <a:lstStyle/>
          <a:p>
            <a:r>
              <a:rPr lang="en-US" sz="2800" i="1" dirty="0" smtClean="0">
                <a:solidFill>
                  <a:srgbClr val="8C7A2C"/>
                </a:solidFill>
                <a:latin typeface="Times New Roman" pitchFamily="18" charset="0"/>
                <a:cs typeface="Times New Roman" pitchFamily="18" charset="0"/>
              </a:rPr>
              <a:t>Wherefore gird up the loins of your mind, be sober, and hope to the end for the grace that is to be brought unto you at the revelation of Jesus Christ; </a:t>
            </a:r>
          </a:p>
          <a:p>
            <a:r>
              <a:rPr lang="en-US" sz="2800" i="1" dirty="0" smtClean="0">
                <a:solidFill>
                  <a:srgbClr val="8C7A2C"/>
                </a:solidFill>
                <a:latin typeface="Times New Roman" pitchFamily="18" charset="0"/>
                <a:cs typeface="Times New Roman" pitchFamily="18" charset="0"/>
              </a:rPr>
              <a:t>As obedient children, not fashioning yourselves according to the former lusts in your ignorance: </a:t>
            </a:r>
          </a:p>
          <a:p>
            <a:r>
              <a:rPr lang="en-US" sz="2800" i="1" dirty="0" smtClean="0">
                <a:solidFill>
                  <a:srgbClr val="8C7A2C"/>
                </a:solidFill>
                <a:latin typeface="Times New Roman" pitchFamily="18" charset="0"/>
                <a:cs typeface="Times New Roman" pitchFamily="18" charset="0"/>
              </a:rPr>
              <a:t>But as he which hath called you is holy, so be ye holy in all manner of conversation; </a:t>
            </a:r>
          </a:p>
          <a:p>
            <a:r>
              <a:rPr lang="en-US" sz="2800" i="1" dirty="0" smtClean="0">
                <a:solidFill>
                  <a:srgbClr val="8C7A2C"/>
                </a:solidFill>
                <a:latin typeface="Times New Roman" pitchFamily="18" charset="0"/>
                <a:cs typeface="Times New Roman" pitchFamily="18" charset="0"/>
              </a:rPr>
              <a:t>Because it is written, Be ye holy; for I am holy.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Revelation 3:11</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8C7A2C"/>
                </a:solidFill>
                <a:latin typeface="Times New Roman" pitchFamily="18" charset="0"/>
                <a:cs typeface="Times New Roman" pitchFamily="18" charset="0"/>
              </a:rPr>
              <a:t>Behold, I come quickly: hold that fast which thou hast, that no man take thy crown.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8C7A2C"/>
                </a:solidFill>
                <a:latin typeface="Times New Roman" pitchFamily="18" charset="0"/>
                <a:cs typeface="Times New Roman" pitchFamily="18" charset="0"/>
              </a:rPr>
              <a:t>Revelation 3:12</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8C7A2C"/>
                </a:solidFill>
                <a:latin typeface="Times New Roman" pitchFamily="18" charset="0"/>
                <a:cs typeface="Times New Roman" pitchFamily="18" charset="0"/>
              </a:rPr>
              <a:t>Him that </a:t>
            </a:r>
            <a:r>
              <a:rPr lang="en-US" i="1" dirty="0" err="1" smtClean="0">
                <a:solidFill>
                  <a:srgbClr val="8C7A2C"/>
                </a:solidFill>
                <a:latin typeface="Times New Roman" pitchFamily="18" charset="0"/>
                <a:cs typeface="Times New Roman" pitchFamily="18" charset="0"/>
              </a:rPr>
              <a:t>overcometh</a:t>
            </a:r>
            <a:r>
              <a:rPr lang="en-US" i="1" dirty="0" smtClean="0">
                <a:solidFill>
                  <a:srgbClr val="8C7A2C"/>
                </a:solidFill>
                <a:latin typeface="Times New Roman" pitchFamily="18" charset="0"/>
                <a:cs typeface="Times New Roman" pitchFamily="18" charset="0"/>
              </a:rPr>
              <a:t> will I make a pillar in the temple of my God, and he shall go no more out: and I will write upon him the name of my God, and the name of the city of my God, [which is] new Jerusalem, which cometh down out of heaven from my God: and [I will write upon him] my new name.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G4343</a:t>
            </a:r>
          </a:p>
          <a:p>
            <a:r>
              <a:rPr lang="vi-VN" i="1" dirty="0" smtClean="0">
                <a:solidFill>
                  <a:srgbClr val="927F2E"/>
                </a:solidFill>
                <a:latin typeface="Times New Roman" pitchFamily="18" charset="0"/>
                <a:cs typeface="Times New Roman" pitchFamily="18" charset="0"/>
              </a:rPr>
              <a:t>προσκαρτέρησις</a:t>
            </a:r>
          </a:p>
          <a:p>
            <a:r>
              <a:rPr lang="en-US" i="1" dirty="0" err="1" smtClean="0">
                <a:solidFill>
                  <a:srgbClr val="927F2E"/>
                </a:solidFill>
                <a:latin typeface="Times New Roman" pitchFamily="18" charset="0"/>
                <a:cs typeface="Times New Roman" pitchFamily="18" charset="0"/>
              </a:rPr>
              <a:t>proskarterēsis</a:t>
            </a:r>
            <a:endParaRPr lang="en-US" i="1" dirty="0" smtClean="0">
              <a:solidFill>
                <a:srgbClr val="927F2E"/>
              </a:solidFill>
              <a:latin typeface="Times New Roman" pitchFamily="18" charset="0"/>
              <a:cs typeface="Times New Roman" pitchFamily="18" charset="0"/>
            </a:endParaRPr>
          </a:p>
          <a:p>
            <a:r>
              <a:rPr lang="en-US" i="1" dirty="0" smtClean="0">
                <a:solidFill>
                  <a:srgbClr val="927F2E"/>
                </a:solidFill>
                <a:latin typeface="Times New Roman" pitchFamily="18" charset="0"/>
                <a:cs typeface="Times New Roman" pitchFamily="18" charset="0"/>
              </a:rPr>
              <a:t>pros-</a:t>
            </a:r>
            <a:r>
              <a:rPr lang="en-US" i="1" dirty="0" err="1" smtClean="0">
                <a:solidFill>
                  <a:srgbClr val="927F2E"/>
                </a:solidFill>
                <a:latin typeface="Times New Roman" pitchFamily="18" charset="0"/>
                <a:cs typeface="Times New Roman" pitchFamily="18" charset="0"/>
              </a:rPr>
              <a:t>kar</a:t>
            </a:r>
            <a:r>
              <a:rPr lang="en-US" i="1" dirty="0" smtClean="0">
                <a:solidFill>
                  <a:srgbClr val="927F2E"/>
                </a:solidFill>
                <a:latin typeface="Times New Roman" pitchFamily="18" charset="0"/>
                <a:cs typeface="Times New Roman" pitchFamily="18" charset="0"/>
              </a:rPr>
              <a:t>-</a:t>
            </a:r>
            <a:r>
              <a:rPr lang="en-US" i="1" dirty="0" err="1" smtClean="0">
                <a:solidFill>
                  <a:srgbClr val="927F2E"/>
                </a:solidFill>
                <a:latin typeface="Times New Roman" pitchFamily="18" charset="0"/>
                <a:cs typeface="Times New Roman" pitchFamily="18" charset="0"/>
              </a:rPr>
              <a:t>ter</a:t>
            </a:r>
            <a:r>
              <a:rPr lang="en-US" i="1" dirty="0" smtClean="0">
                <a:solidFill>
                  <a:srgbClr val="927F2E"/>
                </a:solidFill>
                <a:latin typeface="Times New Roman" pitchFamily="18" charset="0"/>
                <a:cs typeface="Times New Roman" pitchFamily="18" charset="0"/>
              </a:rPr>
              <a:t>'-ay-sis</a:t>
            </a:r>
          </a:p>
          <a:p>
            <a:r>
              <a:rPr lang="en-US" i="1" dirty="0" smtClean="0">
                <a:solidFill>
                  <a:srgbClr val="927F2E"/>
                </a:solidFill>
                <a:latin typeface="Times New Roman" pitchFamily="18" charset="0"/>
                <a:cs typeface="Times New Roman" pitchFamily="18" charset="0"/>
              </a:rPr>
              <a:t>From G4342; persistency: - perseverance.</a:t>
            </a:r>
            <a:endParaRPr lang="en-US" i="1" dirty="0">
              <a:solidFill>
                <a:srgbClr val="927F2E"/>
              </a:solidFill>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lstStyle/>
          <a:p>
            <a:r>
              <a:rPr lang="en-US" sz="2400" b="1" dirty="0" smtClean="0">
                <a:solidFill>
                  <a:srgbClr val="927F2E"/>
                </a:solidFill>
                <a:latin typeface="Times New Roman" pitchFamily="18" charset="0"/>
                <a:cs typeface="Times New Roman" pitchFamily="18" charset="0"/>
              </a:rPr>
              <a:t>G4343</a:t>
            </a:r>
          </a:p>
          <a:p>
            <a:r>
              <a:rPr lang="vi-VN" sz="2400" dirty="0" smtClean="0">
                <a:solidFill>
                  <a:srgbClr val="927F2E"/>
                </a:solidFill>
                <a:latin typeface="Times New Roman" pitchFamily="18" charset="0"/>
                <a:cs typeface="Times New Roman" pitchFamily="18" charset="0"/>
              </a:rPr>
              <a:t>προσκαρτέρησις</a:t>
            </a:r>
          </a:p>
          <a:p>
            <a:r>
              <a:rPr lang="en-US" sz="2400" dirty="0" err="1" smtClean="0">
                <a:solidFill>
                  <a:srgbClr val="927F2E"/>
                </a:solidFill>
                <a:latin typeface="Times New Roman" pitchFamily="18" charset="0"/>
                <a:cs typeface="Times New Roman" pitchFamily="18" charset="0"/>
              </a:rPr>
              <a:t>proskarterēsis</a:t>
            </a:r>
            <a:endParaRPr lang="en-US" sz="2400" dirty="0" smtClean="0">
              <a:solidFill>
                <a:srgbClr val="927F2E"/>
              </a:solidFill>
              <a:latin typeface="Times New Roman" pitchFamily="18" charset="0"/>
              <a:cs typeface="Times New Roman" pitchFamily="18" charset="0"/>
            </a:endParaRPr>
          </a:p>
          <a:p>
            <a:r>
              <a:rPr lang="en-US" sz="2400" b="1" dirty="0" smtClean="0">
                <a:solidFill>
                  <a:srgbClr val="927F2E"/>
                </a:solidFill>
                <a:latin typeface="Times New Roman" pitchFamily="18" charset="0"/>
                <a:cs typeface="Times New Roman" pitchFamily="18" charset="0"/>
              </a:rPr>
              <a:t>Thayer Definition:</a:t>
            </a:r>
          </a:p>
          <a:p>
            <a:r>
              <a:rPr lang="en-US" sz="2400" dirty="0" smtClean="0">
                <a:solidFill>
                  <a:srgbClr val="927F2E"/>
                </a:solidFill>
                <a:latin typeface="Times New Roman" pitchFamily="18" charset="0"/>
                <a:cs typeface="Times New Roman" pitchFamily="18" charset="0"/>
              </a:rPr>
              <a:t>1) perseverance</a:t>
            </a:r>
          </a:p>
          <a:p>
            <a:r>
              <a:rPr lang="en-US" sz="2400" b="1" dirty="0" smtClean="0">
                <a:solidFill>
                  <a:srgbClr val="927F2E"/>
                </a:solidFill>
                <a:latin typeface="Times New Roman" pitchFamily="18" charset="0"/>
                <a:cs typeface="Times New Roman" pitchFamily="18" charset="0"/>
              </a:rPr>
              <a:t>Part of Speech: noun feminine</a:t>
            </a:r>
          </a:p>
          <a:p>
            <a:r>
              <a:rPr lang="en-US" sz="2400" b="1" dirty="0" smtClean="0">
                <a:solidFill>
                  <a:srgbClr val="927F2E"/>
                </a:solidFill>
                <a:latin typeface="Times New Roman" pitchFamily="18" charset="0"/>
                <a:cs typeface="Times New Roman" pitchFamily="18" charset="0"/>
              </a:rPr>
              <a:t>A Related Word by Thayer’s/Strong’s Number: from G4342</a:t>
            </a:r>
          </a:p>
          <a:p>
            <a:r>
              <a:rPr lang="en-US" sz="2400" b="1" dirty="0" smtClean="0">
                <a:solidFill>
                  <a:srgbClr val="927F2E"/>
                </a:solidFill>
                <a:latin typeface="Times New Roman" pitchFamily="18" charset="0"/>
                <a:cs typeface="Times New Roman" pitchFamily="18" charset="0"/>
              </a:rPr>
              <a:t>Citing in TDNT: 3:619, 417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G4343</a:t>
            </a:r>
          </a:p>
          <a:p>
            <a:r>
              <a:rPr lang="vi-VN" i="1" dirty="0" smtClean="0">
                <a:solidFill>
                  <a:srgbClr val="927F2E"/>
                </a:solidFill>
                <a:latin typeface="Times New Roman" pitchFamily="18" charset="0"/>
                <a:cs typeface="Times New Roman" pitchFamily="18" charset="0"/>
              </a:rPr>
              <a:t>προσκαρτέρησις</a:t>
            </a:r>
          </a:p>
          <a:p>
            <a:r>
              <a:rPr lang="en-US" i="1" dirty="0" err="1" smtClean="0">
                <a:solidFill>
                  <a:srgbClr val="927F2E"/>
                </a:solidFill>
                <a:latin typeface="Times New Roman" pitchFamily="18" charset="0"/>
                <a:cs typeface="Times New Roman" pitchFamily="18" charset="0"/>
              </a:rPr>
              <a:t>proskarterēsis</a:t>
            </a:r>
            <a:endParaRPr lang="en-US" i="1" dirty="0" smtClean="0">
              <a:solidFill>
                <a:srgbClr val="927F2E"/>
              </a:solidFill>
              <a:latin typeface="Times New Roman" pitchFamily="18" charset="0"/>
              <a:cs typeface="Times New Roman" pitchFamily="18" charset="0"/>
            </a:endParaRPr>
          </a:p>
          <a:p>
            <a:r>
              <a:rPr lang="en-US" b="1" i="1" dirty="0" smtClean="0">
                <a:solidFill>
                  <a:srgbClr val="927F2E"/>
                </a:solidFill>
                <a:latin typeface="Times New Roman" pitchFamily="18" charset="0"/>
                <a:cs typeface="Times New Roman" pitchFamily="18" charset="0"/>
              </a:rPr>
              <a:t>Total KJV Occurrences: 1</a:t>
            </a:r>
          </a:p>
          <a:p>
            <a:r>
              <a:rPr lang="en-US" b="1" i="1" dirty="0" smtClean="0">
                <a:solidFill>
                  <a:srgbClr val="927F2E"/>
                </a:solidFill>
                <a:latin typeface="Times New Roman" pitchFamily="18" charset="0"/>
                <a:cs typeface="Times New Roman" pitchFamily="18" charset="0"/>
              </a:rPr>
              <a:t>perseverance, 1</a:t>
            </a:r>
          </a:p>
          <a:p>
            <a:r>
              <a:rPr lang="en-US" i="1" u="sng" dirty="0" smtClean="0">
                <a:solidFill>
                  <a:srgbClr val="927F2E"/>
                </a:solidFill>
                <a:latin typeface="Times New Roman" pitchFamily="18" charset="0"/>
                <a:cs typeface="Times New Roman" pitchFamily="18" charset="0"/>
              </a:rPr>
              <a:t>Eph_6:18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8C7A2C"/>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8C7A2C"/>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8C7A2C"/>
                </a:solidFill>
                <a:latin typeface="Times New Roman" pitchFamily="18" charset="0"/>
                <a:cs typeface="Times New Roman" pitchFamily="18" charset="0"/>
              </a:rPr>
              <a:t>And your feet shod with the preparation of the gospel of peace; </a:t>
            </a:r>
          </a:p>
          <a:p>
            <a:r>
              <a:rPr lang="en-US" sz="2100" i="1" dirty="0">
                <a:solidFill>
                  <a:srgbClr val="8C7A2C"/>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8C7A2C"/>
                </a:solidFill>
                <a:latin typeface="Times New Roman" pitchFamily="18" charset="0"/>
                <a:cs typeface="Times New Roman" pitchFamily="18" charset="0"/>
              </a:rPr>
              <a:t>And take the helmet of salvation, and the sword of the Spirit, which is the word of God: </a:t>
            </a:r>
          </a:p>
          <a:p>
            <a:r>
              <a:rPr lang="en-US" sz="2100" i="1" dirty="0">
                <a:solidFill>
                  <a:srgbClr val="8C7A2C"/>
                </a:solidFill>
                <a:latin typeface="Times New Roman" pitchFamily="18" charset="0"/>
                <a:cs typeface="Times New Roman" pitchFamily="18" charset="0"/>
              </a:rPr>
              <a:t>Praying always with all prayer and supplication in the Spirit, and watching thereunto </a:t>
            </a:r>
            <a:r>
              <a:rPr lang="en-US" sz="2100" b="1" i="1" dirty="0">
                <a:solidFill>
                  <a:srgbClr val="8C7A2C"/>
                </a:solidFill>
                <a:latin typeface="Times New Roman" pitchFamily="18" charset="0"/>
                <a:cs typeface="Times New Roman" pitchFamily="18" charset="0"/>
              </a:rPr>
              <a:t>with all perseverance </a:t>
            </a:r>
            <a:r>
              <a:rPr lang="en-US" sz="2100" i="1" dirty="0">
                <a:solidFill>
                  <a:srgbClr val="8C7A2C"/>
                </a:solidFill>
                <a:latin typeface="Times New Roman" pitchFamily="18" charset="0"/>
                <a:cs typeface="Times New Roman" pitchFamily="18" charset="0"/>
              </a:rPr>
              <a:t>and supplication for all saints; </a:t>
            </a:r>
          </a:p>
          <a:p>
            <a:r>
              <a:rPr lang="en-US" sz="2100" i="1" dirty="0">
                <a:solidFill>
                  <a:srgbClr val="8C7A2C"/>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8C7A2C"/>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81000" y="1143001"/>
            <a:ext cx="8458200" cy="2457450"/>
          </a:xfrm>
        </p:spPr>
        <p:txBody>
          <a:bodyPr/>
          <a:lstStyle/>
          <a:p>
            <a:pPr eaLnBrk="1" hangingPunct="1"/>
            <a:r>
              <a:rPr lang="en-US" dirty="0" smtClean="0">
                <a:solidFill>
                  <a:srgbClr val="8C7A2C"/>
                </a:solidFill>
                <a:latin typeface="Times New Roman" pitchFamily="18" charset="0"/>
                <a:cs typeface="Times New Roman" pitchFamily="18" charset="0"/>
              </a:rPr>
              <a:t>Perseverance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solidFill>
                <a:srgbClr val="8C7A2C"/>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4953000"/>
            <a:ext cx="6400800" cy="685800"/>
          </a:xfrm>
        </p:spPr>
        <p:txBody>
          <a:bodyPr/>
          <a:lstStyle/>
          <a:p>
            <a:pPr algn="l" eaLnBrk="1" hangingPunct="1"/>
            <a:endParaRPr lang="en-US" sz="1800" dirty="0" smtClean="0">
              <a:solidFill>
                <a:srgbClr val="8C7A2C"/>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8C7A2C"/>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8C7A2C"/>
                </a:solidFill>
                <a:latin typeface="Times New Roman" pitchFamily="18" charset="0"/>
                <a:cs typeface="Times New Roman" pitchFamily="18" charset="0"/>
              </a:rPr>
              <a:t>Eph 6:10  Finally, my brethren, be strong in the Lord, and in the power of his might. </a:t>
            </a:r>
          </a:p>
          <a:p>
            <a:r>
              <a:rPr lang="en-US" sz="2400" i="1" dirty="0">
                <a:solidFill>
                  <a:srgbClr val="8C7A2C"/>
                </a:solidFill>
                <a:latin typeface="Times New Roman" pitchFamily="18" charset="0"/>
                <a:cs typeface="Times New Roman" pitchFamily="18" charset="0"/>
              </a:rPr>
              <a:t>Eph 6:11  Put on the whole </a:t>
            </a:r>
            <a:r>
              <a:rPr lang="en-US" sz="2400" i="1" dirty="0" err="1">
                <a:solidFill>
                  <a:srgbClr val="8C7A2C"/>
                </a:solidFill>
                <a:latin typeface="Times New Roman" pitchFamily="18" charset="0"/>
                <a:cs typeface="Times New Roman" pitchFamily="18" charset="0"/>
              </a:rPr>
              <a:t>armour</a:t>
            </a:r>
            <a:r>
              <a:rPr lang="en-US" sz="2400" i="1" dirty="0">
                <a:solidFill>
                  <a:srgbClr val="8C7A2C"/>
                </a:solidFill>
                <a:latin typeface="Times New Roman" pitchFamily="18" charset="0"/>
                <a:cs typeface="Times New Roman" pitchFamily="18" charset="0"/>
              </a:rPr>
              <a:t> of God, that ye may be able to stand against the wiles of the devil. </a:t>
            </a:r>
          </a:p>
          <a:p>
            <a:r>
              <a:rPr lang="en-US" sz="2400" i="1" dirty="0">
                <a:solidFill>
                  <a:srgbClr val="8C7A2C"/>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8C7A2C"/>
                </a:solidFill>
                <a:latin typeface="Times New Roman" pitchFamily="18" charset="0"/>
                <a:cs typeface="Times New Roman" pitchFamily="18" charset="0"/>
              </a:rPr>
              <a:t>Eph 6:13  Wherefore take unto you the whole </a:t>
            </a:r>
            <a:r>
              <a:rPr lang="en-US" sz="2400" i="1" dirty="0" err="1">
                <a:solidFill>
                  <a:srgbClr val="8C7A2C"/>
                </a:solidFill>
                <a:latin typeface="Times New Roman" pitchFamily="18" charset="0"/>
                <a:cs typeface="Times New Roman" pitchFamily="18" charset="0"/>
              </a:rPr>
              <a:t>armour</a:t>
            </a:r>
            <a:r>
              <a:rPr lang="en-US" sz="2400" i="1" dirty="0">
                <a:solidFill>
                  <a:srgbClr val="8C7A2C"/>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i="1" dirty="0" smtClean="0">
                <a:solidFill>
                  <a:srgbClr val="8C7A2C"/>
                </a:solidFill>
                <a:latin typeface="Times New Roman" pitchFamily="18" charset="0"/>
                <a:cs typeface="Times New Roman" pitchFamily="18" charset="0"/>
              </a:rPr>
              <a:t>Perseverance</a:t>
            </a:r>
            <a:endParaRPr lang="en-US" i="1" dirty="0">
              <a:solidFill>
                <a:srgbClr val="8C7A2C"/>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dirty="0">
                <a:solidFill>
                  <a:srgbClr val="8C7A2C"/>
                </a:solidFill>
                <a:latin typeface="Times New Roman" pitchFamily="18" charset="0"/>
                <a:cs typeface="Times New Roman" pitchFamily="18" charset="0"/>
              </a:rPr>
              <a:t>Eph </a:t>
            </a:r>
            <a:r>
              <a:rPr lang="en-US" dirty="0" smtClean="0">
                <a:solidFill>
                  <a:srgbClr val="8C7A2C"/>
                </a:solidFill>
                <a:latin typeface="Times New Roman" pitchFamily="18" charset="0"/>
                <a:cs typeface="Times New Roman" pitchFamily="18" charset="0"/>
              </a:rPr>
              <a:t>6:18</a:t>
            </a:r>
            <a:r>
              <a:rPr lang="en-US" dirty="0" smtClean="0">
                <a:latin typeface="Times New Roman" pitchFamily="18" charset="0"/>
                <a:cs typeface="Times New Roman" pitchFamily="18" charset="0"/>
              </a:rPr>
              <a:t>   </a:t>
            </a:r>
            <a:r>
              <a:rPr lang="en-US" i="1" dirty="0" smtClean="0">
                <a:solidFill>
                  <a:srgbClr val="8C7A2C"/>
                </a:solidFill>
                <a:latin typeface="Times New Roman" pitchFamily="18" charset="0"/>
                <a:cs typeface="Times New Roman" pitchFamily="18" charset="0"/>
              </a:rPr>
              <a:t>with all perseverance </a:t>
            </a:r>
            <a:endParaRPr lang="en-US" dirty="0">
              <a:solidFill>
                <a:srgbClr val="8C7A2C"/>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smtClean="0">
                <a:solidFill>
                  <a:srgbClr val="8C7A2C"/>
                </a:solidFill>
                <a:latin typeface="Times New Roman" pitchFamily="18" charset="0"/>
                <a:cs typeface="Times New Roman" pitchFamily="18" charset="0"/>
              </a:rPr>
              <a:t>Easton’s Bible Dictionary</a:t>
            </a:r>
            <a:endParaRPr lang="en-US" i="1" dirty="0">
              <a:solidFill>
                <a:srgbClr val="8C7A2C"/>
              </a:solidFill>
              <a:latin typeface="Times New Roman" pitchFamily="18" charset="0"/>
              <a:cs typeface="Times New Roman" pitchFamily="18" charset="0"/>
            </a:endParaRPr>
          </a:p>
        </p:txBody>
      </p:sp>
      <p:sp>
        <p:nvSpPr>
          <p:cNvPr id="28675" name="Rectangle 3"/>
          <p:cNvSpPr>
            <a:spLocks noGrp="1" noChangeArrowheads="1"/>
          </p:cNvSpPr>
          <p:nvPr>
            <p:ph type="body" idx="1"/>
          </p:nvPr>
        </p:nvSpPr>
        <p:spPr/>
        <p:txBody>
          <a:bodyPr/>
          <a:lstStyle/>
          <a:p>
            <a:r>
              <a:rPr lang="en-US" sz="1800" b="1" dirty="0" smtClean="0">
                <a:solidFill>
                  <a:srgbClr val="8C7A2C"/>
                </a:solidFill>
                <a:latin typeface="Times New Roman" pitchFamily="18" charset="0"/>
                <a:cs typeface="Times New Roman" pitchFamily="18" charset="0"/>
              </a:rPr>
              <a:t>Perseverance of the Saints</a:t>
            </a:r>
          </a:p>
          <a:p>
            <a:r>
              <a:rPr lang="en-US" sz="1800" dirty="0" smtClean="0">
                <a:solidFill>
                  <a:srgbClr val="8C7A2C"/>
                </a:solidFill>
                <a:latin typeface="Times New Roman" pitchFamily="18" charset="0"/>
                <a:cs typeface="Times New Roman" pitchFamily="18" charset="0"/>
              </a:rPr>
              <a:t>Their certain continuance in a state of grace. Once justified and regenerated, the believer can neither totally nor finally fall away from grace, but will certainly persevere therein and attain everlasting life.</a:t>
            </a:r>
          </a:p>
          <a:p>
            <a:r>
              <a:rPr lang="en-US" sz="1800" dirty="0" smtClean="0">
                <a:solidFill>
                  <a:srgbClr val="8C7A2C"/>
                </a:solidFill>
                <a:latin typeface="Times New Roman" pitchFamily="18" charset="0"/>
                <a:cs typeface="Times New Roman" pitchFamily="18" charset="0"/>
              </a:rPr>
              <a:t>This doctrine is clearly taught in these passages, </a:t>
            </a:r>
            <a:r>
              <a:rPr lang="en-US" sz="1800" u="sng" dirty="0" smtClean="0">
                <a:solidFill>
                  <a:srgbClr val="8C7A2C"/>
                </a:solidFill>
                <a:latin typeface="Times New Roman" pitchFamily="18" charset="0"/>
                <a:cs typeface="Times New Roman" pitchFamily="18" charset="0"/>
              </a:rPr>
              <a:t>Joh_10:28, Joh_10:29; Rom_11:29; Phi_1:6; 1Pe_1:5. It, moreover, follows from a consideration of</a:t>
            </a:r>
          </a:p>
          <a:p>
            <a:r>
              <a:rPr lang="en-US" sz="1800" dirty="0" smtClean="0">
                <a:solidFill>
                  <a:srgbClr val="8C7A2C"/>
                </a:solidFill>
                <a:latin typeface="Times New Roman" pitchFamily="18" charset="0"/>
                <a:cs typeface="Times New Roman" pitchFamily="18" charset="0"/>
              </a:rPr>
              <a:t>(1.) the immutability of the divine decrees (</a:t>
            </a:r>
            <a:r>
              <a:rPr lang="en-US" sz="1800" u="sng" dirty="0" smtClean="0">
                <a:solidFill>
                  <a:srgbClr val="8C7A2C"/>
                </a:solidFill>
                <a:latin typeface="Times New Roman" pitchFamily="18" charset="0"/>
                <a:cs typeface="Times New Roman" pitchFamily="18" charset="0"/>
              </a:rPr>
              <a:t>Jer_31:3; Mat_24:22-24; Act_13:48; Rom_8:30);</a:t>
            </a:r>
          </a:p>
          <a:p>
            <a:r>
              <a:rPr lang="en-US" sz="1800" dirty="0" smtClean="0">
                <a:solidFill>
                  <a:srgbClr val="8C7A2C"/>
                </a:solidFill>
                <a:latin typeface="Times New Roman" pitchFamily="18" charset="0"/>
                <a:cs typeface="Times New Roman" pitchFamily="18" charset="0"/>
              </a:rPr>
              <a:t>(2.) the provisions of the covenant of grace (</a:t>
            </a:r>
            <a:r>
              <a:rPr lang="en-US" sz="1800" u="sng" dirty="0" smtClean="0">
                <a:solidFill>
                  <a:srgbClr val="8C7A2C"/>
                </a:solidFill>
                <a:latin typeface="Times New Roman" pitchFamily="18" charset="0"/>
                <a:cs typeface="Times New Roman" pitchFamily="18" charset="0"/>
              </a:rPr>
              <a:t>Jer_32:40; Joh_10:29; Joh_17:2-6);</a:t>
            </a:r>
          </a:p>
          <a:p>
            <a:r>
              <a:rPr lang="en-US" sz="1800" dirty="0" smtClean="0">
                <a:solidFill>
                  <a:srgbClr val="8C7A2C"/>
                </a:solidFill>
                <a:latin typeface="Times New Roman" pitchFamily="18" charset="0"/>
                <a:cs typeface="Times New Roman" pitchFamily="18" charset="0"/>
              </a:rPr>
              <a:t>(3.) the atonement and intercession of Christ (</a:t>
            </a:r>
            <a:r>
              <a:rPr lang="en-US" sz="1800" u="sng" dirty="0" smtClean="0">
                <a:solidFill>
                  <a:srgbClr val="8C7A2C"/>
                </a:solidFill>
                <a:latin typeface="Times New Roman" pitchFamily="18" charset="0"/>
                <a:cs typeface="Times New Roman" pitchFamily="18" charset="0"/>
              </a:rPr>
              <a:t>Isa_53:6, Isa_53:11; Mat_20:28; 1Pe_2:24; Joh_11:42; Joh_17:11, Joh_17:15, Joh_17:20; Rom_8:34); and</a:t>
            </a:r>
          </a:p>
          <a:p>
            <a:r>
              <a:rPr lang="en-US" sz="1800" dirty="0" smtClean="0">
                <a:solidFill>
                  <a:srgbClr val="8C7A2C"/>
                </a:solidFill>
                <a:latin typeface="Times New Roman" pitchFamily="18" charset="0"/>
                <a:cs typeface="Times New Roman" pitchFamily="18" charset="0"/>
              </a:rPr>
              <a:t>(4.) the indwelling of the Holy Ghost (</a:t>
            </a:r>
            <a:r>
              <a:rPr lang="en-US" sz="1800" u="sng" dirty="0" smtClean="0">
                <a:solidFill>
                  <a:srgbClr val="8C7A2C"/>
                </a:solidFill>
                <a:latin typeface="Times New Roman" pitchFamily="18" charset="0"/>
                <a:cs typeface="Times New Roman" pitchFamily="18" charset="0"/>
              </a:rPr>
              <a:t>Joh_14:16; 2Co_1:21, 2Co_1:22; 2Co_5:5; Eph_1:14; 1Jo_3:9).</a:t>
            </a:r>
          </a:p>
          <a:p>
            <a:r>
              <a:rPr lang="en-US" sz="1800" dirty="0" smtClean="0">
                <a:solidFill>
                  <a:srgbClr val="8C7A2C"/>
                </a:solidFill>
                <a:latin typeface="Times New Roman" pitchFamily="18" charset="0"/>
                <a:cs typeface="Times New Roman" pitchFamily="18" charset="0"/>
              </a:rPr>
              <a:t>This doctrine is not inconsistent with the truth that the believer may nevertheless fall into grievous sin, and continue therein for some time. (See BACKSLIDE.)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R. A. Torrey’s New Topical Textbook</a:t>
            </a:r>
            <a:endParaRPr lang="en-US" sz="3600" i="1" dirty="0">
              <a:solidFill>
                <a:srgbClr val="8C7A2C"/>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r>
              <a:rPr lang="en-US" sz="1600" b="1" dirty="0" smtClean="0">
                <a:solidFill>
                  <a:srgbClr val="8C7A2C"/>
                </a:solidFill>
                <a:latin typeface="Times New Roman" pitchFamily="18" charset="0"/>
                <a:cs typeface="Times New Roman" pitchFamily="18" charset="0"/>
              </a:rPr>
              <a:t>Perseverance</a:t>
            </a:r>
          </a:p>
          <a:p>
            <a:r>
              <a:rPr lang="en-US" sz="1600" dirty="0" smtClean="0">
                <a:solidFill>
                  <a:srgbClr val="8C7A2C"/>
                </a:solidFill>
                <a:latin typeface="Times New Roman" pitchFamily="18" charset="0"/>
                <a:cs typeface="Times New Roman" pitchFamily="18" charset="0"/>
              </a:rPr>
              <a:t>An evidence of reconciliation with God</a:t>
            </a:r>
          </a:p>
          <a:p>
            <a:r>
              <a:rPr lang="en-US" sz="1600" u="sng" dirty="0" smtClean="0">
                <a:solidFill>
                  <a:srgbClr val="8C7A2C"/>
                </a:solidFill>
                <a:latin typeface="Times New Roman" pitchFamily="18" charset="0"/>
                <a:cs typeface="Times New Roman" pitchFamily="18" charset="0"/>
              </a:rPr>
              <a:t>Col_1:21-23;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An evidence of belonging to Christ</a:t>
            </a:r>
          </a:p>
          <a:p>
            <a:r>
              <a:rPr lang="en-US" sz="1600" u="sng" dirty="0" smtClean="0">
                <a:solidFill>
                  <a:srgbClr val="8C7A2C"/>
                </a:solidFill>
                <a:latin typeface="Times New Roman" pitchFamily="18" charset="0"/>
                <a:cs typeface="Times New Roman" pitchFamily="18" charset="0"/>
              </a:rPr>
              <a:t>Joh_8:31; Heb_3:6; Heb_3:14;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A characteristic of saints</a:t>
            </a:r>
          </a:p>
          <a:p>
            <a:r>
              <a:rPr lang="en-US" sz="1600" u="sng" dirty="0" smtClean="0">
                <a:solidFill>
                  <a:srgbClr val="8C7A2C"/>
                </a:solidFill>
                <a:latin typeface="Times New Roman" pitchFamily="18" charset="0"/>
                <a:cs typeface="Times New Roman" pitchFamily="18" charset="0"/>
              </a:rPr>
              <a:t>Pro_4:18;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TO BE MANIFESTED IN</a:t>
            </a:r>
          </a:p>
          <a:p>
            <a:r>
              <a:rPr lang="en-US" sz="1600" dirty="0" smtClean="0">
                <a:solidFill>
                  <a:srgbClr val="8C7A2C"/>
                </a:solidFill>
                <a:latin typeface="Times New Roman" pitchFamily="18" charset="0"/>
                <a:cs typeface="Times New Roman" pitchFamily="18" charset="0"/>
              </a:rPr>
              <a:t>Seeking God</a:t>
            </a:r>
          </a:p>
          <a:p>
            <a:r>
              <a:rPr lang="en-US" sz="1600" u="sng" dirty="0" smtClean="0">
                <a:solidFill>
                  <a:srgbClr val="8C7A2C"/>
                </a:solidFill>
                <a:latin typeface="Times New Roman" pitchFamily="18" charset="0"/>
                <a:cs typeface="Times New Roman" pitchFamily="18" charset="0"/>
              </a:rPr>
              <a:t>1Ch_16:11;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Waiting upon god</a:t>
            </a:r>
          </a:p>
          <a:p>
            <a:r>
              <a:rPr lang="en-US" sz="1600" u="sng" dirty="0" smtClean="0">
                <a:solidFill>
                  <a:srgbClr val="8C7A2C"/>
                </a:solidFill>
                <a:latin typeface="Times New Roman" pitchFamily="18" charset="0"/>
                <a:cs typeface="Times New Roman" pitchFamily="18" charset="0"/>
              </a:rPr>
              <a:t>Hos_12:6;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Prayer</a:t>
            </a:r>
          </a:p>
          <a:p>
            <a:r>
              <a:rPr lang="en-US" sz="1600" u="sng" dirty="0" smtClean="0">
                <a:solidFill>
                  <a:srgbClr val="8C7A2C"/>
                </a:solidFill>
                <a:latin typeface="Times New Roman" pitchFamily="18" charset="0"/>
                <a:cs typeface="Times New Roman" pitchFamily="18" charset="0"/>
              </a:rPr>
              <a:t>Rom_12:12; Eph_6:18; </a:t>
            </a:r>
            <a:endParaRPr lang="en-US" sz="1600" dirty="0" smtClean="0">
              <a:solidFill>
                <a:srgbClr val="8C7A2C"/>
              </a:solidFill>
              <a:latin typeface="Times New Roman" pitchFamily="18" charset="0"/>
              <a:cs typeface="Times New Roman" pitchFamily="18" charset="0"/>
            </a:endParaRPr>
          </a:p>
        </p:txBody>
      </p:sp>
      <p:sp>
        <p:nvSpPr>
          <p:cNvPr id="5" name="Content Placeholder 4"/>
          <p:cNvSpPr>
            <a:spLocks noGrp="1"/>
          </p:cNvSpPr>
          <p:nvPr>
            <p:ph sz="half" idx="2"/>
          </p:nvPr>
        </p:nvSpPr>
        <p:spPr/>
        <p:txBody>
          <a:bodyPr/>
          <a:lstStyle/>
          <a:p>
            <a:r>
              <a:rPr lang="en-US" sz="1600" dirty="0" smtClean="0">
                <a:solidFill>
                  <a:srgbClr val="8C7A2C"/>
                </a:solidFill>
                <a:latin typeface="Times New Roman" pitchFamily="18" charset="0"/>
                <a:cs typeface="Times New Roman" pitchFamily="18" charset="0"/>
              </a:rPr>
              <a:t>Well-doing</a:t>
            </a:r>
          </a:p>
          <a:p>
            <a:r>
              <a:rPr lang="en-US" sz="1600" u="sng" dirty="0" smtClean="0">
                <a:solidFill>
                  <a:srgbClr val="8C7A2C"/>
                </a:solidFill>
                <a:latin typeface="Times New Roman" pitchFamily="18" charset="0"/>
                <a:cs typeface="Times New Roman" pitchFamily="18" charset="0"/>
              </a:rPr>
              <a:t>Rom_2:7; 2Th_3:13;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Continuing in the faith</a:t>
            </a:r>
          </a:p>
          <a:p>
            <a:r>
              <a:rPr lang="en-US" sz="1600" u="sng" dirty="0" smtClean="0">
                <a:solidFill>
                  <a:srgbClr val="8C7A2C"/>
                </a:solidFill>
                <a:latin typeface="Times New Roman" pitchFamily="18" charset="0"/>
                <a:cs typeface="Times New Roman" pitchFamily="18" charset="0"/>
              </a:rPr>
              <a:t>Act_14:22; Col_1:23; 2Ti_4:7;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Holding fast hope</a:t>
            </a:r>
          </a:p>
          <a:p>
            <a:r>
              <a:rPr lang="en-US" sz="1600" u="sng" dirty="0" smtClean="0">
                <a:solidFill>
                  <a:srgbClr val="8C7A2C"/>
                </a:solidFill>
                <a:latin typeface="Times New Roman" pitchFamily="18" charset="0"/>
                <a:cs typeface="Times New Roman" pitchFamily="18" charset="0"/>
              </a:rPr>
              <a:t>Heb_3:6;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MAINTAINED THROUGH</a:t>
            </a:r>
          </a:p>
          <a:p>
            <a:r>
              <a:rPr lang="en-US" sz="1600" dirty="0" smtClean="0">
                <a:solidFill>
                  <a:srgbClr val="8C7A2C"/>
                </a:solidFill>
                <a:latin typeface="Times New Roman" pitchFamily="18" charset="0"/>
                <a:cs typeface="Times New Roman" pitchFamily="18" charset="0"/>
              </a:rPr>
              <a:t>The power of God</a:t>
            </a:r>
          </a:p>
          <a:p>
            <a:r>
              <a:rPr lang="en-US" sz="1600" u="sng" dirty="0" smtClean="0">
                <a:solidFill>
                  <a:srgbClr val="8C7A2C"/>
                </a:solidFill>
                <a:latin typeface="Times New Roman" pitchFamily="18" charset="0"/>
                <a:cs typeface="Times New Roman" pitchFamily="18" charset="0"/>
              </a:rPr>
              <a:t>Psa_37:24; Phi_1:6;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The power of Christ</a:t>
            </a:r>
          </a:p>
          <a:p>
            <a:r>
              <a:rPr lang="en-US" sz="1600" u="sng" dirty="0" smtClean="0">
                <a:solidFill>
                  <a:srgbClr val="8C7A2C"/>
                </a:solidFill>
                <a:latin typeface="Times New Roman" pitchFamily="18" charset="0"/>
                <a:cs typeface="Times New Roman" pitchFamily="18" charset="0"/>
              </a:rPr>
              <a:t>Joh_10:28;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The intercession of Christ</a:t>
            </a:r>
          </a:p>
          <a:p>
            <a:r>
              <a:rPr lang="en-US" sz="1600" u="sng" dirty="0" smtClean="0">
                <a:solidFill>
                  <a:srgbClr val="8C7A2C"/>
                </a:solidFill>
                <a:latin typeface="Times New Roman" pitchFamily="18" charset="0"/>
                <a:cs typeface="Times New Roman" pitchFamily="18" charset="0"/>
              </a:rPr>
              <a:t>Luk_22:31; Luk_22:32; Joh_17:11;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The fear of God</a:t>
            </a:r>
          </a:p>
          <a:p>
            <a:r>
              <a:rPr lang="en-US" sz="1600" u="sng" dirty="0" smtClean="0">
                <a:solidFill>
                  <a:srgbClr val="8C7A2C"/>
                </a:solidFill>
                <a:latin typeface="Times New Roman" pitchFamily="18" charset="0"/>
                <a:cs typeface="Times New Roman" pitchFamily="18" charset="0"/>
              </a:rPr>
              <a:t>Jer_32:40; </a:t>
            </a:r>
            <a:endParaRPr lang="en-US" sz="1600" dirty="0" smtClean="0">
              <a:solidFill>
                <a:srgbClr val="8C7A2C"/>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8C7A2C"/>
                </a:solidFill>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r>
              <a:rPr lang="en-US" sz="1600" dirty="0" smtClean="0">
                <a:solidFill>
                  <a:srgbClr val="8C7A2C"/>
                </a:solidFill>
                <a:latin typeface="Times New Roman" pitchFamily="18" charset="0"/>
                <a:cs typeface="Times New Roman" pitchFamily="18" charset="0"/>
              </a:rPr>
              <a:t>Faith</a:t>
            </a:r>
          </a:p>
          <a:p>
            <a:r>
              <a:rPr lang="en-US" sz="1600" u="sng" dirty="0" smtClean="0">
                <a:solidFill>
                  <a:srgbClr val="8C7A2C"/>
                </a:solidFill>
                <a:latin typeface="Times New Roman" pitchFamily="18" charset="0"/>
                <a:cs typeface="Times New Roman" pitchFamily="18" charset="0"/>
              </a:rPr>
              <a:t>1Pe_1:5;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Promised to saints</a:t>
            </a:r>
          </a:p>
          <a:p>
            <a:r>
              <a:rPr lang="en-US" sz="1600" u="sng" dirty="0" smtClean="0">
                <a:solidFill>
                  <a:srgbClr val="8C7A2C"/>
                </a:solidFill>
                <a:latin typeface="Times New Roman" pitchFamily="18" charset="0"/>
                <a:cs typeface="Times New Roman" pitchFamily="18" charset="0"/>
              </a:rPr>
              <a:t>Job_17:9;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Leads to increase of knowledge</a:t>
            </a:r>
          </a:p>
          <a:p>
            <a:r>
              <a:rPr lang="en-US" sz="1600" u="sng" dirty="0" smtClean="0">
                <a:solidFill>
                  <a:srgbClr val="8C7A2C"/>
                </a:solidFill>
                <a:latin typeface="Times New Roman" pitchFamily="18" charset="0"/>
                <a:cs typeface="Times New Roman" pitchFamily="18" charset="0"/>
              </a:rPr>
              <a:t>Joh_8:31; Joh_8:32;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IN WELL-DOING</a:t>
            </a:r>
          </a:p>
          <a:p>
            <a:r>
              <a:rPr lang="en-US" sz="1600" dirty="0" smtClean="0">
                <a:solidFill>
                  <a:srgbClr val="8C7A2C"/>
                </a:solidFill>
                <a:latin typeface="Times New Roman" pitchFamily="18" charset="0"/>
                <a:cs typeface="Times New Roman" pitchFamily="18" charset="0"/>
              </a:rPr>
              <a:t>Leads to assurance of hope</a:t>
            </a:r>
          </a:p>
          <a:p>
            <a:r>
              <a:rPr lang="en-US" sz="1600" u="sng" dirty="0" smtClean="0">
                <a:solidFill>
                  <a:srgbClr val="8C7A2C"/>
                </a:solidFill>
                <a:latin typeface="Times New Roman" pitchFamily="18" charset="0"/>
                <a:cs typeface="Times New Roman" pitchFamily="18" charset="0"/>
              </a:rPr>
              <a:t>Heb_6:10; Heb_6:11;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Is not in vain</a:t>
            </a:r>
          </a:p>
          <a:p>
            <a:r>
              <a:rPr lang="en-US" sz="1600" u="sng" dirty="0" smtClean="0">
                <a:solidFill>
                  <a:srgbClr val="8C7A2C"/>
                </a:solidFill>
                <a:latin typeface="Times New Roman" pitchFamily="18" charset="0"/>
                <a:cs typeface="Times New Roman" pitchFamily="18" charset="0"/>
              </a:rPr>
              <a:t>1Co_15:58; Gal_6:9;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Ministers should exhort to</a:t>
            </a:r>
          </a:p>
          <a:p>
            <a:r>
              <a:rPr lang="en-US" sz="1600" u="sng" dirty="0" smtClean="0">
                <a:solidFill>
                  <a:srgbClr val="8C7A2C"/>
                </a:solidFill>
                <a:latin typeface="Times New Roman" pitchFamily="18" charset="0"/>
                <a:cs typeface="Times New Roman" pitchFamily="18" charset="0"/>
              </a:rPr>
              <a:t>Act_13:43; Act_14:22;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Encouragement to</a:t>
            </a:r>
          </a:p>
          <a:p>
            <a:r>
              <a:rPr lang="en-US" sz="1600" u="sng" dirty="0" smtClean="0">
                <a:solidFill>
                  <a:srgbClr val="8C7A2C"/>
                </a:solidFill>
                <a:latin typeface="Times New Roman" pitchFamily="18" charset="0"/>
                <a:cs typeface="Times New Roman" pitchFamily="18" charset="0"/>
              </a:rPr>
              <a:t>Heb_12:2; Heb_12:3; </a:t>
            </a:r>
            <a:endParaRPr lang="en-US" sz="1600" dirty="0" smtClean="0">
              <a:solidFill>
                <a:srgbClr val="8C7A2C"/>
              </a:solidFill>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sz="1600" dirty="0" smtClean="0">
                <a:solidFill>
                  <a:srgbClr val="8C7A2C"/>
                </a:solidFill>
                <a:latin typeface="Times New Roman" pitchFamily="18" charset="0"/>
                <a:cs typeface="Times New Roman" pitchFamily="18" charset="0"/>
              </a:rPr>
              <a:t>Promises to</a:t>
            </a:r>
          </a:p>
          <a:p>
            <a:r>
              <a:rPr lang="en-US" sz="1600" u="sng" dirty="0" smtClean="0">
                <a:solidFill>
                  <a:srgbClr val="8C7A2C"/>
                </a:solidFill>
                <a:latin typeface="Times New Roman" pitchFamily="18" charset="0"/>
                <a:cs typeface="Times New Roman" pitchFamily="18" charset="0"/>
              </a:rPr>
              <a:t>Mat_10:22; Mat_24:13; Rev_2:26-28;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Blessedness of</a:t>
            </a:r>
          </a:p>
          <a:p>
            <a:r>
              <a:rPr lang="en-US" sz="1600" u="sng" dirty="0" smtClean="0">
                <a:solidFill>
                  <a:srgbClr val="8C7A2C"/>
                </a:solidFill>
                <a:latin typeface="Times New Roman" pitchFamily="18" charset="0"/>
                <a:cs typeface="Times New Roman" pitchFamily="18" charset="0"/>
              </a:rPr>
              <a:t>Jam_1:25;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WANT OF</a:t>
            </a:r>
          </a:p>
          <a:p>
            <a:r>
              <a:rPr lang="en-US" sz="1600" dirty="0" smtClean="0">
                <a:solidFill>
                  <a:srgbClr val="8C7A2C"/>
                </a:solidFill>
                <a:latin typeface="Times New Roman" pitchFamily="18" charset="0"/>
                <a:cs typeface="Times New Roman" pitchFamily="18" charset="0"/>
              </a:rPr>
              <a:t>Excludes from the benefits of the gospel</a:t>
            </a:r>
          </a:p>
          <a:p>
            <a:r>
              <a:rPr lang="en-US" sz="1600" u="sng" dirty="0" smtClean="0">
                <a:solidFill>
                  <a:srgbClr val="8C7A2C"/>
                </a:solidFill>
                <a:latin typeface="Times New Roman" pitchFamily="18" charset="0"/>
                <a:cs typeface="Times New Roman" pitchFamily="18" charset="0"/>
              </a:rPr>
              <a:t>Heb_6:4-6;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Punished</a:t>
            </a:r>
          </a:p>
          <a:p>
            <a:r>
              <a:rPr lang="en-US" sz="1600" u="sng" dirty="0" smtClean="0">
                <a:solidFill>
                  <a:srgbClr val="8C7A2C"/>
                </a:solidFill>
                <a:latin typeface="Times New Roman" pitchFamily="18" charset="0"/>
                <a:cs typeface="Times New Roman" pitchFamily="18" charset="0"/>
              </a:rPr>
              <a:t>Joh_15:6; Rom_11:22; </a:t>
            </a:r>
            <a:endParaRPr lang="en-US" sz="1600" dirty="0" smtClean="0">
              <a:solidFill>
                <a:srgbClr val="8C7A2C"/>
              </a:solidFill>
              <a:latin typeface="Times New Roman" pitchFamily="18" charset="0"/>
              <a:cs typeface="Times New Roman" pitchFamily="18" charset="0"/>
            </a:endParaRPr>
          </a:p>
          <a:p>
            <a:r>
              <a:rPr lang="en-US" sz="1600" dirty="0" smtClean="0">
                <a:solidFill>
                  <a:srgbClr val="8C7A2C"/>
                </a:solidFill>
                <a:latin typeface="Times New Roman" pitchFamily="18" charset="0"/>
                <a:cs typeface="Times New Roman" pitchFamily="18" charset="0"/>
              </a:rPr>
              <a:t>Illustrated</a:t>
            </a:r>
          </a:p>
          <a:p>
            <a:r>
              <a:rPr lang="en-US" sz="1600" u="sng" dirty="0" smtClean="0">
                <a:solidFill>
                  <a:srgbClr val="8C7A2C"/>
                </a:solidFill>
                <a:latin typeface="Times New Roman" pitchFamily="18" charset="0"/>
                <a:cs typeface="Times New Roman" pitchFamily="18" charset="0"/>
              </a:rPr>
              <a:t>Mar_4:5; Mar_4:17;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2344</Words>
  <Application>Microsoft Office PowerPoint</Application>
  <PresentationFormat>On-screen Show (4:3)</PresentationFormat>
  <Paragraphs>179</Paragraphs>
  <Slides>34</Slides>
  <Notes>0</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Default Design</vt:lpstr>
      <vt:lpstr>Concourse</vt:lpstr>
      <vt:lpstr>The Good Shepherd Ministry Psalm 23   </vt:lpstr>
      <vt:lpstr>The Good Shepherd Ministry Psalm 23</vt:lpstr>
      <vt:lpstr>The Good Shepherd Ministry Psalm 23</vt:lpstr>
      <vt:lpstr>Perseverance  </vt:lpstr>
      <vt:lpstr>Put On Whole Armor of God</vt:lpstr>
      <vt:lpstr>Perseverance</vt:lpstr>
      <vt:lpstr>Easton’s Bible Dictionary</vt:lpstr>
      <vt:lpstr>R. A. Torrey’s New Topical Textbook</vt:lpstr>
      <vt:lpstr>R. A. Torrey’s New Topical Textbook cont.</vt:lpstr>
      <vt:lpstr>Nave’s Topical Bible</vt:lpstr>
      <vt:lpstr>Nave’s Topical Bible cont.</vt:lpstr>
      <vt:lpstr>International Standard Bible Encyclopedia</vt:lpstr>
      <vt:lpstr>International Standard Bible Encyclopedia cont.</vt:lpstr>
      <vt:lpstr>Webster’s 1828 Dictionary</vt:lpstr>
      <vt:lpstr>I Samuel 1:7</vt:lpstr>
      <vt:lpstr>II Kings 13:17-19</vt:lpstr>
      <vt:lpstr>Job 17:9</vt:lpstr>
      <vt:lpstr>Matthew 10:22</vt:lpstr>
      <vt:lpstr>Mark 13:13</vt:lpstr>
      <vt:lpstr>Acts 13:43</vt:lpstr>
      <vt:lpstr>Romans 2:7</vt:lpstr>
      <vt:lpstr>Galatians 6:9</vt:lpstr>
      <vt:lpstr>I Thessalonians 3:8</vt:lpstr>
      <vt:lpstr>II Timothy 3:14-15</vt:lpstr>
      <vt:lpstr>Hebrews 12:1-2</vt:lpstr>
      <vt:lpstr>James 1:12</vt:lpstr>
      <vt:lpstr>James 5:11</vt:lpstr>
      <vt:lpstr>I Peter 1:13-16</vt:lpstr>
      <vt:lpstr>Revelation 3:11</vt:lpstr>
      <vt:lpstr>Revelation 3:12</vt:lpstr>
      <vt:lpstr>Strong’s Hebrew and Greek Dictionaries</vt:lpstr>
      <vt:lpstr>Thayer’s Greek Definitions</vt:lpstr>
      <vt:lpstr>King James Concordance</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22</cp:revision>
  <dcterms:created xsi:type="dcterms:W3CDTF">2007-11-13T13:29:07Z</dcterms:created>
  <dcterms:modified xsi:type="dcterms:W3CDTF">2021-03-05T17:15:59Z</dcterms:modified>
</cp:coreProperties>
</file>